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  <p:sldMasterId id="2147483660" r:id="rId5"/>
    <p:sldMasterId id="2147483672" r:id="rId6"/>
    <p:sldMasterId id="2147483696" r:id="rId7"/>
  </p:sldMasterIdLst>
  <p:notesMasterIdLst>
    <p:notesMasterId r:id="rId18"/>
  </p:notesMasterIdLst>
  <p:handoutMasterIdLst>
    <p:handoutMasterId r:id="rId19"/>
  </p:handoutMasterIdLst>
  <p:sldIdLst>
    <p:sldId id="305" r:id="rId8"/>
    <p:sldId id="378" r:id="rId9"/>
    <p:sldId id="348" r:id="rId10"/>
    <p:sldId id="374" r:id="rId11"/>
    <p:sldId id="377" r:id="rId12"/>
    <p:sldId id="383" r:id="rId13"/>
    <p:sldId id="386" r:id="rId14"/>
    <p:sldId id="384" r:id="rId15"/>
    <p:sldId id="385" r:id="rId16"/>
    <p:sldId id="394" r:id="rId17"/>
  </p:sldIdLst>
  <p:sldSz cx="9144000" cy="6858000" type="screen4x3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esch, Verena" initials="RV" lastIdx="4" clrIdx="0"/>
  <p:cmAuthor id="1" name="Resch, Miriam" initials="RM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8ED5"/>
    <a:srgbClr val="7F7F7F"/>
    <a:srgbClr val="00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3179" autoAdjust="0"/>
  </p:normalViewPr>
  <p:slideViewPr>
    <p:cSldViewPr>
      <p:cViewPr varScale="1">
        <p:scale>
          <a:sx n="103" d="100"/>
          <a:sy n="103" d="100"/>
        </p:scale>
        <p:origin x="189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6" d="100"/>
        <a:sy n="9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92" y="-7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3994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BF536766-B62A-4E99-BC7F-B8B27A364334}" type="datetimeFigureOut">
              <a:rPr lang="de-DE" smtClean="0"/>
              <a:pPr/>
              <a:t>11.08.2026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3994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9D597EFD-48AE-4D5F-BBF5-153E7839266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8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4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33F9E105-85C2-46E4-8FCD-D71F2070BEA0}" type="datetimeFigureOut">
              <a:rPr lang="de-DE" smtClean="0"/>
              <a:pPr/>
              <a:t>11.08.2026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861443"/>
            <a:ext cx="5683250" cy="4605576"/>
          </a:xfrm>
          <a:prstGeom prst="rect">
            <a:avLst/>
          </a:prstGeom>
        </p:spPr>
        <p:txBody>
          <a:bodyPr vert="horz" lIns="94796" tIns="47398" rIns="94796" bIns="47398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4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54F8701C-E64C-4B8C-B3B4-12179088D83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29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152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9782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08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07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475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566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Finally</a:t>
            </a:r>
            <a:r>
              <a:rPr lang="de-DE" dirty="0"/>
              <a:t>, a </a:t>
            </a:r>
            <a:r>
              <a:rPr lang="de-DE" dirty="0" err="1"/>
              <a:t>short</a:t>
            </a:r>
            <a:r>
              <a:rPr lang="de-DE" dirty="0"/>
              <a:t> </a:t>
            </a:r>
            <a:r>
              <a:rPr lang="de-DE" dirty="0" err="1"/>
              <a:t>portfolio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13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863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1004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701C-E64C-4B8C-B3B4-12179088D83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6581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400E-0A47-459B-8BF4-98E1C6F738B9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AB203-E51A-430B-B348-0962A2EF3D5B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4E66-45F2-4704-A213-0F3AA890EE96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CBBE-ADD2-4CD0-B605-E7D7E53AD8D1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705D-0999-4C05-AD9B-5A02F8F12E2F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A6231-A630-47DC-AC06-99ED140575DE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4652-533F-4AE1-9504-8253418A84CD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EBF81-1D92-4E17-8F45-064D05BC3CE0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9650-48F4-4BD1-947C-62741D06DB23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F348-860B-4C93-AA43-3F6848F99F1C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F385-80AD-4423-8463-9D4B2C09F15E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63AD6-7A16-49B4-A9B0-40C1B27A4E92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8B07-7460-469C-AA44-1300FE6748D3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BCB3-5476-4242-BD81-33C87BC63E63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400E-0A47-459B-8BF4-98E1C6F738B9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88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05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5220-3932-413A-B181-0FE14E5065A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566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6F68-4DEC-4F4D-86F1-40EAAB8D6F8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083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FD48-50B8-419E-8542-0BBB2F57F40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54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C9D67-930F-4A11-AD26-FAF21F29BE5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954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E128-E12E-4408-A26A-E3374ED0E86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51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5220-3932-413A-B181-0FE14E5065A6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4553-39E3-4C44-8C49-AC1E62305257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5611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5D5F-EB48-4B53-AA1D-8B7B3002A39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2854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AB203-E51A-430B-B348-0962A2EF3D5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944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4E66-45F2-4704-A213-0F3AA890EE9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5805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400E-0A47-459B-8BF4-98E1C6F738B9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7316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40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5220-3932-413A-B181-0FE14E5065A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730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6F68-4DEC-4F4D-86F1-40EAAB8D6F8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522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FD48-50B8-419E-8542-0BBB2F57F40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245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C9D67-930F-4A11-AD26-FAF21F29BE5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6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6F68-4DEC-4F4D-86F1-40EAAB8D6F82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E128-E12E-4408-A26A-E3374ED0E86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0532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4553-39E3-4C44-8C49-AC1E62305257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406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5D5F-EB48-4B53-AA1D-8B7B3002A39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4253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AB203-E51A-430B-B348-0962A2EF3D5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288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4E66-45F2-4704-A213-0F3AA890EE9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6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FD48-50B8-419E-8542-0BBB2F57F406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C9D67-930F-4A11-AD26-FAF21F29BE52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E128-E12E-4408-A26A-E3374ED0E868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4553-39E3-4C44-8C49-AC1E62305257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5D5F-EB48-4B53-AA1D-8B7B3002A39B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Resch Maschinenbau GmbH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C9757-F3DE-481D-9237-E01D6E37CB91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25793-20F5-4ECD-8B5A-1B6873B214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3DD93-6A6C-4C42-912F-3746B80A0BE5}" type="datetime1">
              <a:rPr lang="de-DE" smtClean="0"/>
              <a:pPr/>
              <a:t>11.08.2026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DFB00-0DE2-4505-9F8D-0B41C7EC29E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C9757-F3DE-481D-9237-E01D6E37CB91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8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C9757-F3DE-481D-9237-E01D6E37CB91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11.08.2026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Resch Maschinenbau GmbH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25793-20F5-4ECD-8B5A-1B6873B2148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2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jpeg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2267744" y="2276872"/>
            <a:ext cx="5478324" cy="989091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Resch Maschinenbau GmbH</a:t>
            </a:r>
            <a:br>
              <a:rPr lang="de-DE" sz="4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27" name="Grafik 26" descr="Bild2.jpg"/>
          <p:cNvPicPr>
            <a:picLocks noChangeAspect="1"/>
          </p:cNvPicPr>
          <p:nvPr/>
        </p:nvPicPr>
        <p:blipFill>
          <a:blip r:embed="rId3" cstate="print"/>
          <a:srcRect t="35198" r="886" b="37146"/>
          <a:stretch>
            <a:fillRect/>
          </a:stretch>
        </p:blipFill>
        <p:spPr>
          <a:xfrm>
            <a:off x="1638280" y="0"/>
            <a:ext cx="7505720" cy="1571636"/>
          </a:xfrm>
          <a:prstGeom prst="rect">
            <a:avLst/>
          </a:prstGeom>
        </p:spPr>
      </p:pic>
      <p:sp>
        <p:nvSpPr>
          <p:cNvPr id="30" name="Rechteck 29"/>
          <p:cNvSpPr/>
          <p:nvPr/>
        </p:nvSpPr>
        <p:spPr>
          <a:xfrm>
            <a:off x="1643042" y="1571612"/>
            <a:ext cx="7500958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9"/>
          <a:stretch/>
        </p:blipFill>
        <p:spPr>
          <a:xfrm>
            <a:off x="1638280" y="0"/>
            <a:ext cx="7505720" cy="2070791"/>
          </a:xfrm>
          <a:prstGeom prst="rect">
            <a:avLst/>
          </a:prstGeom>
        </p:spPr>
      </p:pic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57255624-5A6C-54B3-50E6-BE9E31A78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7" y="188640"/>
            <a:ext cx="1102264" cy="41748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12D84A1-2CFD-3078-7465-BDEC0AEA19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537" y="3263309"/>
            <a:ext cx="5288807" cy="29740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22" name="Rechteck 21"/>
          <p:cNvSpPr/>
          <p:nvPr/>
        </p:nvSpPr>
        <p:spPr>
          <a:xfrm>
            <a:off x="1691680" y="116632"/>
            <a:ext cx="713803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defRPr/>
            </a:pPr>
            <a:endParaRPr lang="en-US" dirty="0"/>
          </a:p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Portfolio – Montage</a:t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Beispiele</a:t>
            </a:r>
          </a:p>
          <a:p>
            <a:endParaRPr lang="de-DE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36D684A7-26E1-190C-02B1-D65309606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6" y="203199"/>
            <a:ext cx="1102264" cy="41748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29C0FD2-794E-68FE-B998-CB5C3D426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1396243"/>
            <a:ext cx="7524328" cy="434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6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>
              <a:solidFill>
                <a:prstClr val="black"/>
              </a:solidFill>
            </a:endParaRPr>
          </a:p>
        </p:txBody>
      </p:sp>
      <p:pic>
        <p:nvPicPr>
          <p:cNvPr id="10" name="Picture 10" descr="Resch Maschinebau GmbH Logo blau jpg beste Qaulitä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924" y="188640"/>
            <a:ext cx="1324740" cy="478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27384"/>
            <a:ext cx="1643042" cy="68306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>
              <a:solidFill>
                <a:prstClr val="black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5417" y="5877272"/>
            <a:ext cx="1475681" cy="864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4509" y="5877272"/>
            <a:ext cx="1539491" cy="864000"/>
          </a:xfrm>
          <a:prstGeom prst="rect">
            <a:avLst/>
          </a:prstGeom>
        </p:spPr>
      </p:pic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47AA5F83-B07C-36F1-7780-3B22F2CDDD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7" y="188640"/>
            <a:ext cx="1102264" cy="417489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9C4BAEA4-4F86-4CE5-8B52-68C685BB68BD}"/>
              </a:ext>
            </a:extLst>
          </p:cNvPr>
          <p:cNvSpPr/>
          <p:nvPr/>
        </p:nvSpPr>
        <p:spPr>
          <a:xfrm>
            <a:off x="1586934" y="1336208"/>
            <a:ext cx="7593578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20000"/>
              <a:defRPr/>
            </a:pPr>
            <a:b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US" sz="2000" dirty="0">
                <a:solidFill>
                  <a:srgbClr val="1F497D">
                    <a:lumMod val="60000"/>
                    <a:lumOff val="40000"/>
                  </a:srgbClr>
                </a:solidFill>
              </a:rPr>
              <a:t>1957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			</a:t>
            </a:r>
            <a:r>
              <a:rPr lang="en-US" sz="2000" dirty="0">
                <a:solidFill>
                  <a:srgbClr val="1F497D">
                    <a:lumMod val="60000"/>
                    <a:lumOff val="40000"/>
                  </a:srgbClr>
                </a:solidFill>
              </a:rPr>
              <a:t>1964			1972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	</a:t>
            </a:r>
          </a:p>
          <a:p>
            <a:pPr>
              <a:buSzPct val="120000"/>
              <a:defRPr/>
            </a:pP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Firmengründung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	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Erweiterung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		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Standortgründung</a:t>
            </a:r>
            <a:endParaRPr lang="en-US" sz="13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>
              <a:buSzPct val="120000"/>
              <a:defRPr/>
            </a:pP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L. Resch Senior		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als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Fertigungshersteller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		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Töging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am Inn </a:t>
            </a:r>
          </a:p>
          <a:p>
            <a:pPr>
              <a:buSzPct val="120000"/>
              <a:defRPr/>
            </a:pPr>
            <a:endParaRPr lang="en-US" sz="12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>
              <a:buSzPct val="120000"/>
              <a:defRPr/>
            </a:pPr>
            <a:endParaRPr lang="en-US" sz="12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>
              <a:buSzPct val="120000"/>
              <a:defRPr/>
            </a:pPr>
            <a:r>
              <a:rPr lang="en-US" sz="2000" dirty="0">
                <a:solidFill>
                  <a:srgbClr val="1F497D">
                    <a:lumMod val="60000"/>
                    <a:lumOff val="40000"/>
                  </a:srgbClr>
                </a:solidFill>
              </a:rPr>
              <a:t>1984			1997			2002</a:t>
            </a:r>
          </a:p>
          <a:p>
            <a:pPr>
              <a:buSzPct val="120000"/>
              <a:defRPr/>
            </a:pP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Nachfolge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		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Ausgliederung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Pumpenbereich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Ausgliederung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Textilbereich</a:t>
            </a:r>
            <a:endParaRPr lang="en-US" sz="13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>
              <a:buSzPct val="120000"/>
              <a:defRPr/>
            </a:pP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Ludwig Resch 		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Gründung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ViscoTec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		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Gründung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Power-Heat-Set</a:t>
            </a:r>
          </a:p>
          <a:p>
            <a:pPr>
              <a:buSzPct val="120000"/>
              <a:defRPr/>
            </a:pPr>
            <a:endParaRPr lang="en-US" sz="1200" dirty="0">
              <a:solidFill>
                <a:srgbClr val="1F497D">
                  <a:lumMod val="60000"/>
                  <a:lumOff val="40000"/>
                </a:srgbClr>
              </a:solidFill>
            </a:endParaRPr>
          </a:p>
          <a:p>
            <a:pPr>
              <a:buSzPct val="120000"/>
              <a:defRPr/>
            </a:pPr>
            <a:endParaRPr lang="en-US" sz="1200" dirty="0">
              <a:solidFill>
                <a:srgbClr val="1F497D">
                  <a:lumMod val="60000"/>
                  <a:lumOff val="40000"/>
                </a:srgbClr>
              </a:solidFill>
            </a:endParaRPr>
          </a:p>
          <a:p>
            <a:pPr>
              <a:buSzPct val="120000"/>
              <a:defRPr/>
            </a:pPr>
            <a:r>
              <a:rPr lang="en-US" sz="2000" dirty="0">
                <a:solidFill>
                  <a:srgbClr val="1F497D">
                    <a:lumMod val="60000"/>
                    <a:lumOff val="40000"/>
                  </a:srgbClr>
                </a:solidFill>
              </a:rPr>
              <a:t>2008			2011			2017</a:t>
            </a:r>
          </a:p>
          <a:p>
            <a:pPr>
              <a:buSzPct val="120000"/>
              <a:defRPr/>
            </a:pP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Generationenwechsel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	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Erweiterung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Unternehmensgelände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Führungsverstärkung</a:t>
            </a:r>
            <a:endParaRPr lang="en-US" sz="13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>
              <a:buSzPct val="120000"/>
              <a:defRPr/>
            </a:pP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V. Wehrfritz und M. Biber		auf 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insgesamt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76.000m²		Kurt Frank</a:t>
            </a:r>
          </a:p>
          <a:p>
            <a:pPr>
              <a:buSzPct val="120000"/>
              <a:defRPr/>
            </a:pPr>
            <a:endParaRPr lang="en-US" sz="1200" dirty="0">
              <a:solidFill>
                <a:srgbClr val="1F497D">
                  <a:lumMod val="60000"/>
                  <a:lumOff val="40000"/>
                </a:srgbClr>
              </a:solidFill>
            </a:endParaRPr>
          </a:p>
          <a:p>
            <a:pPr>
              <a:buSzPct val="120000"/>
              <a:defRPr/>
            </a:pPr>
            <a:endParaRPr lang="en-US" sz="1200" dirty="0">
              <a:solidFill>
                <a:srgbClr val="1F497D">
                  <a:lumMod val="60000"/>
                  <a:lumOff val="40000"/>
                </a:srgbClr>
              </a:solidFill>
            </a:endParaRPr>
          </a:p>
          <a:p>
            <a:pPr>
              <a:buSzPct val="120000"/>
              <a:defRPr/>
            </a:pPr>
            <a:r>
              <a:rPr lang="en-US" sz="2000" dirty="0">
                <a:solidFill>
                  <a:srgbClr val="1F497D">
                    <a:lumMod val="60000"/>
                    <a:lumOff val="40000"/>
                  </a:srgbClr>
                </a:solidFill>
              </a:rPr>
              <a:t>2018			2021			2024</a:t>
            </a:r>
          </a:p>
          <a:p>
            <a:pPr>
              <a:buSzPct val="120000"/>
              <a:defRPr/>
            </a:pP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Investitionsoffensive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	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Führungsverstärkung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		</a:t>
            </a:r>
            <a:r>
              <a:rPr lang="en-US" sz="1300" b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Einführung</a:t>
            </a:r>
            <a:r>
              <a:rPr lang="en-US" sz="13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SAP S/4 HANA </a:t>
            </a:r>
          </a:p>
          <a:p>
            <a:pPr>
              <a:buSzPct val="120000"/>
              <a:defRPr/>
            </a:pP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6 Mio für </a:t>
            </a:r>
            <a:r>
              <a:rPr lang="en-US" sz="13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Modernisierung</a:t>
            </a: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		Robert Böck</a:t>
            </a:r>
          </a:p>
          <a:p>
            <a:pPr>
              <a:buSzPct val="120000"/>
              <a:defRPr/>
            </a:pPr>
            <a:endParaRPr lang="en-US" sz="13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>
              <a:buSzPct val="120000"/>
              <a:defRPr/>
            </a:pPr>
            <a:r>
              <a:rPr lang="en-US" sz="1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	</a:t>
            </a:r>
            <a:endParaRPr lang="en-US" sz="13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F214EA6D-A780-43BF-8E59-25BE572C7A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3042" y="0"/>
            <a:ext cx="7500958" cy="15588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8CC2BF7-74D6-4BDD-9D37-754D4A41634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3541"/>
          <a:stretch/>
        </p:blipFill>
        <p:spPr>
          <a:xfrm>
            <a:off x="5615697" y="5877272"/>
            <a:ext cx="1461129" cy="864000"/>
          </a:xfrm>
          <a:prstGeom prst="rect">
            <a:avLst/>
          </a:prstGeom>
        </p:spPr>
      </p:pic>
      <p:pic>
        <p:nvPicPr>
          <p:cNvPr id="31" name="Picture 4">
            <a:extLst>
              <a:ext uri="{FF2B5EF4-FFF2-40B4-BE49-F238E27FC236}">
                <a16:creationId xmlns:a16="http://schemas.microsoft.com/office/drawing/2014/main" id="{2C9311E0-ED14-42AC-BB74-2CB984A2F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1" t="3820" r="34802" b="23672"/>
          <a:stretch/>
        </p:blipFill>
        <p:spPr bwMode="auto">
          <a:xfrm>
            <a:off x="7418523" y="5877272"/>
            <a:ext cx="657174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>
            <a:extLst>
              <a:ext uri="{FF2B5EF4-FFF2-40B4-BE49-F238E27FC236}">
                <a16:creationId xmlns:a16="http://schemas.microsoft.com/office/drawing/2014/main" id="{AFCD1713-D4D9-43D4-ABCA-F5E492F19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3" t="8555" r="33713" b="23260"/>
          <a:stretch/>
        </p:blipFill>
        <p:spPr bwMode="auto">
          <a:xfrm>
            <a:off x="8145264" y="5877272"/>
            <a:ext cx="653763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85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pic>
        <p:nvPicPr>
          <p:cNvPr id="10" name="Picture 10" descr="Resch Maschinebau GmbH Logo blau jpg beste Qaulitä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924" y="188640"/>
            <a:ext cx="1324740" cy="478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hteck 10"/>
          <p:cNvSpPr/>
          <p:nvPr/>
        </p:nvSpPr>
        <p:spPr>
          <a:xfrm>
            <a:off x="1754443" y="116632"/>
            <a:ext cx="713803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defRPr/>
            </a:pPr>
            <a:endParaRPr lang="en-US" dirty="0"/>
          </a:p>
          <a:p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Unser Unternehmen</a:t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Firmenprofil</a:t>
            </a:r>
          </a:p>
          <a:p>
            <a:endParaRPr lang="de-DE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27384"/>
            <a:ext cx="1643042" cy="68306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15" name="Rechteck 14"/>
          <p:cNvSpPr/>
          <p:nvPr/>
        </p:nvSpPr>
        <p:spPr>
          <a:xfrm>
            <a:off x="1804660" y="2451660"/>
            <a:ext cx="6799788" cy="358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Traditionelles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familiengeführtes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mittelständisches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Unternehmen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3538" indent="-363538">
              <a:buSzPct val="120000"/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3538" indent="-363538">
              <a:lnSpc>
                <a:spcPct val="120000"/>
              </a:lnSpc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68 Jahre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Erfahrung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und Know-How in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verschiedenen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Bereichen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und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Anforderungen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des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Maschinenbaus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und der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Metallverarbeitung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3538" indent="-363538">
              <a:buSzPct val="120000"/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3538" indent="-363538"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Spezialisiert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auf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qualitativ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hochwertige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und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komplexe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Fertigung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</a:t>
            </a:r>
          </a:p>
          <a:p>
            <a:pPr marL="363538" indent="-363538">
              <a:lnSpc>
                <a:spcPct val="120000"/>
              </a:lnSpc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Vollstufige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Fertigung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mit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Bearbeitungsmöglichkeiten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verschiedenster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Werkstoffe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363538" indent="-363538">
              <a:buSzPct val="120000"/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3538" indent="-363538">
              <a:lnSpc>
                <a:spcPct val="120000"/>
              </a:lnSpc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Erfolgreiches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Team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mit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erfahrenen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und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langjährigen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Mitarbeitern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b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wovon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80% in der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Produktion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tätig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sind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363538" indent="-363538">
              <a:buSzPct val="120000"/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754443" y="1772816"/>
            <a:ext cx="4545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Resch Maschinenbau GmbH </a:t>
            </a:r>
          </a:p>
        </p:txBody>
      </p:sp>
      <p:pic>
        <p:nvPicPr>
          <p:cNvPr id="23" name="Picture 2" descr="C:\Users\mresch\Pictures\Photo Stream\Shared\IMAGE UNTERNEHMEN 920x250\IMG_000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0"/>
            <a:ext cx="7511833" cy="1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D0F21F72-393E-2C89-AC06-A871D5B18F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7" y="188640"/>
            <a:ext cx="1102264" cy="41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1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pic>
        <p:nvPicPr>
          <p:cNvPr id="18" name="Picture 10" descr="Resch Maschinebau GmbH Logo blau jpg beste Qaulitä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924" y="188640"/>
            <a:ext cx="1324740" cy="478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hteck 19"/>
          <p:cNvSpPr/>
          <p:nvPr/>
        </p:nvSpPr>
        <p:spPr>
          <a:xfrm>
            <a:off x="1754443" y="116632"/>
            <a:ext cx="713803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defRPr/>
            </a:pPr>
            <a:endParaRPr lang="en-US" dirty="0"/>
          </a:p>
          <a:p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Unser Unternehmen</a:t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Firmenprofil</a:t>
            </a:r>
          </a:p>
          <a:p>
            <a:endParaRPr lang="de-DE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0" y="27384"/>
            <a:ext cx="1643042" cy="68306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23" name="Textfeld 22"/>
          <p:cNvSpPr txBox="1"/>
          <p:nvPr/>
        </p:nvSpPr>
        <p:spPr>
          <a:xfrm>
            <a:off x="1754443" y="1412776"/>
            <a:ext cx="51322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Resch Maschinenbau GmbH</a:t>
            </a:r>
          </a:p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Leistungsspektrum - Fertigungsbereiche</a:t>
            </a: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42" y="-677"/>
            <a:ext cx="7500958" cy="1558800"/>
          </a:xfrm>
          <a:prstGeom prst="rect">
            <a:avLst/>
          </a:prstGeom>
        </p:spPr>
      </p:pic>
      <p:sp>
        <p:nvSpPr>
          <p:cNvPr id="25" name="Rechteck 24"/>
          <p:cNvSpPr/>
          <p:nvPr/>
        </p:nvSpPr>
        <p:spPr>
          <a:xfrm>
            <a:off x="1763688" y="5359372"/>
            <a:ext cx="747368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20000"/>
              <a:defRPr/>
            </a:pPr>
            <a:r>
              <a:rPr lang="de-DE" sz="1400" b="1" dirty="0">
                <a:solidFill>
                  <a:schemeClr val="bg1">
                    <a:lumMod val="50000"/>
                  </a:schemeClr>
                </a:solidFill>
              </a:rPr>
              <a:t>Weitere Bereiche unserer Fertigung: </a:t>
            </a:r>
            <a:br>
              <a:rPr lang="de-DE" sz="15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300" dirty="0">
                <a:solidFill>
                  <a:schemeClr val="bg1">
                    <a:lumMod val="50000"/>
                  </a:schemeClr>
                </a:solidFill>
              </a:rPr>
              <a:t>Lackieren, Glasperlenstrahlen sowie jegliche Oberflächenbehandlung (</a:t>
            </a:r>
            <a:r>
              <a:rPr lang="de-DE" sz="1300" dirty="0" err="1">
                <a:solidFill>
                  <a:schemeClr val="bg1">
                    <a:lumMod val="50000"/>
                  </a:schemeClr>
                </a:solidFill>
              </a:rPr>
              <a:t>Epolieren</a:t>
            </a:r>
            <a:r>
              <a:rPr lang="de-DE" sz="1300" dirty="0">
                <a:solidFill>
                  <a:schemeClr val="bg1">
                    <a:lumMod val="50000"/>
                  </a:schemeClr>
                </a:solidFill>
              </a:rPr>
              <a:t>, Eloxieren, usw.)</a:t>
            </a:r>
            <a:br>
              <a:rPr lang="de-DE" sz="13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300" dirty="0">
                <a:solidFill>
                  <a:schemeClr val="bg1">
                    <a:lumMod val="50000"/>
                  </a:schemeClr>
                </a:solidFill>
              </a:rPr>
              <a:t>Konstruktion und Entwicklung</a:t>
            </a:r>
          </a:p>
          <a:p>
            <a:pPr>
              <a:buSzPct val="120000"/>
              <a:defRPr/>
            </a:pPr>
            <a:r>
              <a:rPr lang="de-DE" sz="1100" dirty="0">
                <a:solidFill>
                  <a:schemeClr val="bg1">
                    <a:lumMod val="95000"/>
                  </a:schemeClr>
                </a:solidFill>
              </a:rPr>
              <a:t>d</a:t>
            </a:r>
            <a:endParaRPr lang="de-DE" sz="1500" dirty="0"/>
          </a:p>
        </p:txBody>
      </p:sp>
      <p:sp>
        <p:nvSpPr>
          <p:cNvPr id="27" name="Rechteck 26"/>
          <p:cNvSpPr/>
          <p:nvPr/>
        </p:nvSpPr>
        <p:spPr>
          <a:xfrm>
            <a:off x="5808764" y="3771617"/>
            <a:ext cx="1558313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20000"/>
              <a:defRPr/>
            </a:pP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Schweißen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</a:t>
            </a:r>
            <a:b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WIG</a:t>
            </a:r>
            <a:b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MIG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Roboterschweißen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Laserschweißen</a:t>
            </a:r>
          </a:p>
        </p:txBody>
      </p:sp>
      <p:sp>
        <p:nvSpPr>
          <p:cNvPr id="28" name="Rechteck 27"/>
          <p:cNvSpPr/>
          <p:nvPr/>
        </p:nvSpPr>
        <p:spPr>
          <a:xfrm>
            <a:off x="1746770" y="3764066"/>
            <a:ext cx="16731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20000"/>
              <a:defRPr/>
            </a:pP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Blechbearbeitung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Sägen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Laser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Kanten</a:t>
            </a:r>
            <a:b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Rundbiegen</a:t>
            </a:r>
            <a:endParaRPr lang="de-DE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3617305" y="3754793"/>
            <a:ext cx="1994026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20000"/>
              <a:defRPr/>
            </a:pP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Mechanische Fertigung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Drehen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Fräsen</a:t>
            </a:r>
            <a:endParaRPr lang="de-DE" sz="1300" dirty="0">
              <a:solidFill>
                <a:schemeClr val="bg1"/>
              </a:solidFill>
            </a:endParaRP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CAM-Software</a:t>
            </a:r>
            <a:endParaRPr lang="de-DE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7488324" y="3771617"/>
            <a:ext cx="208823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20000"/>
              <a:defRPr/>
            </a:pP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Montage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Baugruppen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Komplettmaschinen</a:t>
            </a:r>
          </a:p>
          <a:p>
            <a:pPr>
              <a:buSzPct val="120000"/>
              <a:defRPr/>
            </a:pPr>
            <a:r>
              <a:rPr lang="de-DE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Elektromontage</a:t>
            </a: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4F768F95-D650-C171-6680-E08A8BD96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7" y="188640"/>
            <a:ext cx="1102264" cy="41748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224F4DB-0976-450C-BBD1-D74C8E7FBA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672" y="2582363"/>
            <a:ext cx="3672408" cy="88926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B1D18CF-B825-4819-86A1-04401C41B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4089" y="2582364"/>
            <a:ext cx="3779912" cy="8892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5396196-287D-51CB-52A9-C6B300494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1984" y="2582363"/>
            <a:ext cx="93626" cy="88926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DACA94FF-9996-3E8D-C9C0-D4075911FBC0}"/>
              </a:ext>
            </a:extLst>
          </p:cNvPr>
          <p:cNvSpPr/>
          <p:nvPr/>
        </p:nvSpPr>
        <p:spPr>
          <a:xfrm>
            <a:off x="5374185" y="2595962"/>
            <a:ext cx="3779912" cy="2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91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Resch Maschinebau GmbH Logo blau jpg beste Qaulitä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924" y="188640"/>
            <a:ext cx="1324740" cy="478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hteck 13"/>
          <p:cNvSpPr/>
          <p:nvPr/>
        </p:nvSpPr>
        <p:spPr>
          <a:xfrm>
            <a:off x="1907704" y="2132856"/>
            <a:ext cx="6948154" cy="1371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75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Vollstufig </a:t>
            </a: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Alles aus einer Hand </a:t>
            </a:r>
          </a:p>
          <a:p>
            <a:pPr marL="171450" indent="-171450">
              <a:lnSpc>
                <a:spcPct val="75000"/>
              </a:lnSpc>
              <a:buFont typeface="Arial" panose="020B0604020202020204" pitchFamily="34" charset="0"/>
              <a:buChar char="•"/>
            </a:pPr>
            <a:endParaRPr lang="de-DE" sz="1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lnSpc>
                <a:spcPct val="75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Innovativ</a:t>
            </a: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Wir fertigen heute, mit dem Wissen von morgen </a:t>
            </a:r>
          </a:p>
          <a:p>
            <a:pPr marL="171450" indent="-171450">
              <a:lnSpc>
                <a:spcPct val="75000"/>
              </a:lnSpc>
              <a:buFont typeface="Arial" panose="020B0604020202020204" pitchFamily="34" charset="0"/>
              <a:buChar char="•"/>
            </a:pPr>
            <a:endParaRPr lang="de-DE" sz="1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lnSpc>
                <a:spcPct val="75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Lösungsorientiert </a:t>
            </a: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Unsere Experten machen aus Ihren Problemen Lösungen </a:t>
            </a:r>
          </a:p>
          <a:p>
            <a:pPr marL="171450" indent="-171450">
              <a:lnSpc>
                <a:spcPct val="75000"/>
              </a:lnSpc>
              <a:buFont typeface="Arial" panose="020B0604020202020204" pitchFamily="34" charset="0"/>
              <a:buChar char="•"/>
            </a:pPr>
            <a:endParaRPr lang="de-DE" sz="1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lnSpc>
                <a:spcPct val="75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Erfahren </a:t>
            </a: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Eindruck entsteht, wenn mit Nachdruck gearbeitet wird 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22" y="0"/>
            <a:ext cx="7677778" cy="1558800"/>
          </a:xfrm>
          <a:prstGeom prst="rect">
            <a:avLst/>
          </a:prstGeom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4988" y="3645024"/>
            <a:ext cx="1789200" cy="1308373"/>
          </a:xfrm>
          <a:prstGeom prst="rect">
            <a:avLst/>
          </a:prstGeom>
          <a:ln w="31750">
            <a:solidFill>
              <a:schemeClr val="bg1"/>
            </a:solidFill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</p:spPr>
      </p:pic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FB855242-75C5-65FD-C023-EFD19E75CA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7" y="188640"/>
            <a:ext cx="1102264" cy="41748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776B23AD-9550-4228-91A5-609FE15B9CD0}"/>
              </a:ext>
            </a:extLst>
          </p:cNvPr>
          <p:cNvSpPr/>
          <p:nvPr/>
        </p:nvSpPr>
        <p:spPr>
          <a:xfrm>
            <a:off x="2133928" y="4946508"/>
            <a:ext cx="17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Getränke</a:t>
            </a:r>
            <a:endParaRPr lang="de-DE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EC4A5-86CF-715B-69D5-7FCF03F0B269}"/>
              </a:ext>
            </a:extLst>
          </p:cNvPr>
          <p:cNvSpPr txBox="1"/>
          <p:nvPr/>
        </p:nvSpPr>
        <p:spPr>
          <a:xfrm>
            <a:off x="1826451" y="1660738"/>
            <a:ext cx="4545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Warum Resch Maschinenbau GmbH? </a:t>
            </a:r>
          </a:p>
        </p:txBody>
      </p:sp>
      <p:pic>
        <p:nvPicPr>
          <p:cNvPr id="1030" name="Picture 6" descr="Bildergebnis für pliien bilder">
            <a:extLst>
              <a:ext uri="{FF2B5EF4-FFF2-40B4-BE49-F238E27FC236}">
                <a16:creationId xmlns:a16="http://schemas.microsoft.com/office/drawing/2014/main" id="{36A1EAE0-10A3-52CC-6C8E-51092C856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928" y="5236544"/>
            <a:ext cx="1790000" cy="1288800"/>
          </a:xfrm>
          <a:prstGeom prst="rect">
            <a:avLst/>
          </a:prstGeom>
          <a:noFill/>
          <a:ln w="31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ldergebnis für druckindustrie bilder">
            <a:extLst>
              <a:ext uri="{FF2B5EF4-FFF2-40B4-BE49-F238E27FC236}">
                <a16:creationId xmlns:a16="http://schemas.microsoft.com/office/drawing/2014/main" id="{B6770723-1058-C5E5-98E8-334366FDE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988" y="5226656"/>
            <a:ext cx="1789200" cy="1298688"/>
          </a:xfrm>
          <a:prstGeom prst="rect">
            <a:avLst/>
          </a:prstGeom>
          <a:noFill/>
          <a:ln w="31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dergebnis für verpackungsindustrie">
            <a:extLst>
              <a:ext uri="{FF2B5EF4-FFF2-40B4-BE49-F238E27FC236}">
                <a16:creationId xmlns:a16="http://schemas.microsoft.com/office/drawing/2014/main" id="{9F1B18AF-A375-A65B-289C-740CC37DD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48" y="3661350"/>
            <a:ext cx="1789200" cy="1272121"/>
          </a:xfrm>
          <a:prstGeom prst="rect">
            <a:avLst/>
          </a:prstGeom>
          <a:noFill/>
          <a:ln w="31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D332CE5-3ABD-A59F-6FFD-ED215D164B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3990" y="3645024"/>
            <a:ext cx="1789938" cy="1288447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9211F96-5979-6573-1E5D-B52F9E95F7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5248" y="5229200"/>
            <a:ext cx="1789200" cy="1298688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DC438D9D-D59C-85E2-2A2D-7B27C26363D1}"/>
              </a:ext>
            </a:extLst>
          </p:cNvPr>
          <p:cNvSpPr/>
          <p:nvPr/>
        </p:nvSpPr>
        <p:spPr>
          <a:xfrm>
            <a:off x="4474896" y="4946507"/>
            <a:ext cx="18068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Lebensmittel</a:t>
            </a:r>
            <a:endParaRPr lang="de-DE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04422C9-AD35-BA2A-AB2A-5B491DF69486}"/>
              </a:ext>
            </a:extLst>
          </p:cNvPr>
          <p:cNvSpPr/>
          <p:nvPr/>
        </p:nvSpPr>
        <p:spPr>
          <a:xfrm>
            <a:off x="6814448" y="4946506"/>
            <a:ext cx="17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Verpackung</a:t>
            </a:r>
            <a:endParaRPr lang="de-DE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C58D9A0-B7CF-4FF1-5C7F-40570C1D5AA0}"/>
              </a:ext>
            </a:extLst>
          </p:cNvPr>
          <p:cNvSpPr/>
          <p:nvPr/>
        </p:nvSpPr>
        <p:spPr>
          <a:xfrm>
            <a:off x="2133928" y="6525005"/>
            <a:ext cx="17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Pharma</a:t>
            </a:r>
            <a:endParaRPr lang="de-DE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B8160FF-CBD9-A167-A13B-1E1DC317C1DE}"/>
              </a:ext>
            </a:extLst>
          </p:cNvPr>
          <p:cNvSpPr/>
          <p:nvPr/>
        </p:nvSpPr>
        <p:spPr>
          <a:xfrm>
            <a:off x="4461664" y="6524989"/>
            <a:ext cx="17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Druck</a:t>
            </a:r>
            <a:endParaRPr lang="de-DE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AF1E031-BC76-8902-CEDC-15C4A8A8CEA4}"/>
              </a:ext>
            </a:extLst>
          </p:cNvPr>
          <p:cNvSpPr/>
          <p:nvPr/>
        </p:nvSpPr>
        <p:spPr>
          <a:xfrm>
            <a:off x="6809811" y="6538381"/>
            <a:ext cx="17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Textil</a:t>
            </a:r>
            <a:endParaRPr lang="de-DE" sz="10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01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22" name="Rechteck 21"/>
          <p:cNvSpPr/>
          <p:nvPr/>
        </p:nvSpPr>
        <p:spPr>
          <a:xfrm>
            <a:off x="1682435" y="116632"/>
            <a:ext cx="713803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defRPr/>
            </a:pPr>
            <a:endParaRPr lang="en-US" dirty="0"/>
          </a:p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Portfolio – Blechbearbeitung</a:t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Beispiele</a:t>
            </a:r>
          </a:p>
          <a:p>
            <a:endParaRPr lang="de-DE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36D684A7-26E1-190C-02B1-D65309606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6" y="203199"/>
            <a:ext cx="1102264" cy="41748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F3E6F02-06CD-F437-2BD8-91FAEDF70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982" y="1193850"/>
            <a:ext cx="7571018" cy="43218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3406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22" name="Rechteck 21"/>
          <p:cNvSpPr/>
          <p:nvPr/>
        </p:nvSpPr>
        <p:spPr>
          <a:xfrm>
            <a:off x="1691680" y="116632"/>
            <a:ext cx="713803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defRPr/>
            </a:pPr>
            <a:endParaRPr lang="en-US" dirty="0"/>
          </a:p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Portfolio – Schweißen</a:t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Beispiele</a:t>
            </a:r>
          </a:p>
          <a:p>
            <a:endParaRPr lang="de-DE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36D684A7-26E1-190C-02B1-D65309606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6" y="203199"/>
            <a:ext cx="1102264" cy="41748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EDDC746-CC62-995D-48C8-F1C83977F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176" y="1340768"/>
            <a:ext cx="755982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20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22" name="Rechteck 21"/>
          <p:cNvSpPr/>
          <p:nvPr/>
        </p:nvSpPr>
        <p:spPr>
          <a:xfrm>
            <a:off x="1691680" y="116632"/>
            <a:ext cx="713803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defRPr/>
            </a:pPr>
            <a:endParaRPr lang="en-US" dirty="0"/>
          </a:p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Portfolio – Fräsen</a:t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Beispiele</a:t>
            </a:r>
          </a:p>
          <a:p>
            <a:endParaRPr lang="de-DE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36D684A7-26E1-190C-02B1-D65309606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6" y="203199"/>
            <a:ext cx="1102264" cy="41748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EACDEC9-37F2-CA5C-3940-0FF148B11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624" y="1277308"/>
            <a:ext cx="7537376" cy="430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48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164304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sz="1200"/>
          </a:p>
        </p:txBody>
      </p:sp>
      <p:sp>
        <p:nvSpPr>
          <p:cNvPr id="22" name="Rechteck 21"/>
          <p:cNvSpPr/>
          <p:nvPr/>
        </p:nvSpPr>
        <p:spPr>
          <a:xfrm>
            <a:off x="1691680" y="116632"/>
            <a:ext cx="713803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SzPct val="120000"/>
              <a:defRPr/>
            </a:pPr>
            <a:endParaRPr lang="en-US" dirty="0"/>
          </a:p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Portfolio – Drehen</a:t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Beispiele</a:t>
            </a:r>
          </a:p>
          <a:p>
            <a:endParaRPr lang="de-DE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36D684A7-26E1-190C-02B1-D65309606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6" y="203199"/>
            <a:ext cx="1102264" cy="41748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2EE609D-ED2C-ABCA-E871-8DB1E64DF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1" y="1268760"/>
            <a:ext cx="7508407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3691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menpräsentation_Vorlage.potx" id="{4BD2DAD9-2CD0-4D99-AB30-4F8A8AD9CDD3}" vid="{369B920B-20F7-4FDD-BD42-017F67B035FD}"/>
    </a:ext>
  </a:extLst>
</a:theme>
</file>

<file path=ppt/theme/theme4.xml><?xml version="1.0" encoding="utf-8"?>
<a:theme xmlns:a="http://schemas.openxmlformats.org/drawingml/2006/main" name="3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AE5AFF2E475640BC61F444D51BAC71" ma:contentTypeVersion="4" ma:contentTypeDescription="Ein neues Dokument erstellen." ma:contentTypeScope="" ma:versionID="b7694540fd0b7fbca23678aa66f73928">
  <xsd:schema xmlns:xsd="http://www.w3.org/2001/XMLSchema" xmlns:xs="http://www.w3.org/2001/XMLSchema" xmlns:p="http://schemas.microsoft.com/office/2006/metadata/properties" xmlns:ns3="99e5387a-2c2a-47db-9288-f7c6fd5481f5" targetNamespace="http://schemas.microsoft.com/office/2006/metadata/properties" ma:root="true" ma:fieldsID="2dddf3f5f1d55533ae6016998548d1c4" ns3:_="">
    <xsd:import namespace="99e5387a-2c2a-47db-9288-f7c6fd5481f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5387a-2c2a-47db-9288-f7c6fd5481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DA51A3-3943-4619-8B7F-463933AD1C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D903D9-C9AE-4B5B-BF45-47E9A3005D1E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99e5387a-2c2a-47db-9288-f7c6fd5481f5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BED0F21-F4CD-4A2E-A4D3-13BF28BF93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e5387a-2c2a-47db-9288-f7c6fd5481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Microsoft Office PowerPoint</Application>
  <PresentationFormat>Bildschirmpräsentation (4:3)</PresentationFormat>
  <Paragraphs>90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Larissa-Design</vt:lpstr>
      <vt:lpstr>Benutzerdefiniertes Design</vt:lpstr>
      <vt:lpstr>1_Larissa-Design</vt:lpstr>
      <vt:lpstr>3_Larissa-Design</vt:lpstr>
      <vt:lpstr>Resch Maschinenbau GmbH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Resch Maschinenbau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Resch, Verena</dc:creator>
  <cp:lastModifiedBy>Boeck, Robert</cp:lastModifiedBy>
  <cp:revision>631</cp:revision>
  <cp:lastPrinted>2026-07-15T11:30:05Z</cp:lastPrinted>
  <dcterms:created xsi:type="dcterms:W3CDTF">2008-11-25T14:13:37Z</dcterms:created>
  <dcterms:modified xsi:type="dcterms:W3CDTF">2026-08-11T13:29:38Z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0x010100A1AE5AFF2E475640BC61F444D51BAC71</vt:lpwstr>
  </property>
</Properties>
</file>